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427" r:id="rId3"/>
    <p:sldId id="445" r:id="rId4"/>
    <p:sldId id="447" r:id="rId5"/>
    <p:sldId id="446" r:id="rId6"/>
    <p:sldId id="448" r:id="rId7"/>
    <p:sldId id="366" r:id="rId8"/>
    <p:sldId id="283" r:id="rId9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1EB2"/>
    <a:srgbClr val="CB05D5"/>
    <a:srgbClr val="22A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3" autoAdjust="0"/>
    <p:restoredTop sz="94717" autoAdjust="0"/>
  </p:normalViewPr>
  <p:slideViewPr>
    <p:cSldViewPr>
      <p:cViewPr>
        <p:scale>
          <a:sx n="50" d="100"/>
          <a:sy n="50" d="100"/>
        </p:scale>
        <p:origin x="336" y="6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/>
          <a:lstStyle>
            <a:lvl1pPr algn="r">
              <a:defRPr sz="1200"/>
            </a:lvl1pPr>
          </a:lstStyle>
          <a:p>
            <a:fld id="{99A4A536-11FE-4CFE-A9E4-5C8C5CE626C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3" tIns="45491" rIns="90983" bIns="4549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0983" tIns="45491" rIns="90983" bIns="4549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0983" tIns="45491" rIns="90983" bIns="45491" rtlCol="0" anchor="b"/>
          <a:lstStyle>
            <a:lvl1pPr algn="r">
              <a:defRPr sz="1200"/>
            </a:lvl1pPr>
          </a:lstStyle>
          <a:p>
            <a:fld id="{B1CBCD29-CB91-45B4-9E06-ECC0DBE39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43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0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24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42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89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81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83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33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59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07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4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31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D30A-1A43-4CAE-956B-ABA2ABC5E48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B0D0E-B15F-40F5-9BE5-437200C02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6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orgot@permsky.permkrai.ru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5085184"/>
            <a:ext cx="72728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ru-RU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Докладчик: Захарченко Татьяна Николаевна, начальник отдела развития предпринимательства и экономического анализа управления по развитию агропромышленного комплекса и предпринимательства администрации Пермского муниципального округа Пермского края</a:t>
            </a:r>
            <a:endParaRPr lang="ru-RU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0"/>
            <a:ext cx="8460432" cy="518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000"/>
              </a:lnSpc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О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проведении 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отборов на предоставление субсидий за счет бюджета Пермского муниципального округа Пермского края в 2025 г. на портале предоставления мер финансовой государственной поддержки 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831"/>
            <a:ext cx="742008" cy="120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831"/>
            <a:ext cx="742008" cy="120848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2253" y="16357"/>
            <a:ext cx="885698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С 01 января 2025 г. </a:t>
            </a:r>
            <a:b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отбор получателей субсидий </a:t>
            </a:r>
            <a:b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за счет средств местных бюджетов осуществляется в государственной информационной системе</a:t>
            </a:r>
          </a:p>
          <a:p>
            <a:pPr algn="ctr">
              <a:lnSpc>
                <a:spcPts val="3000"/>
              </a:lnSpc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на портале предоставления мер финансовой государственной поддержки </a:t>
            </a:r>
          </a:p>
          <a:p>
            <a:pPr algn="ctr">
              <a:lnSpc>
                <a:spcPts val="2800"/>
              </a:lnSpc>
              <a:spcBef>
                <a:spcPts val="1000"/>
              </a:spcBef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(основание: пункт 5 постановления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Правительства РФ от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25 октября 2023 г. № </a:t>
            </a:r>
            <a:r>
              <a:rPr lang="ru-RU" sz="22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1782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«Об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утверждении </a:t>
            </a:r>
            <a:r>
              <a:rPr lang="ru-RU" sz="2200" dirty="0">
                <a:solidFill>
                  <a:srgbClr val="C00000"/>
                </a:solidFill>
                <a:latin typeface="Bookman Old Style" panose="02050604050505020204" pitchFamily="18" charset="0"/>
              </a:rPr>
              <a:t>общих требований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к нормативным правовым актам, муниципальным правовым актам, регулирующим предоставление из бюджетов субъектов Российской Федерации, местных бюджетов субсидий, в том числе грантов в форме субсидий, юридическим лицам, индивидуальным предпринимателям, а также физическим лицам - производителям товаров, работ, услуг и проведение отборов получателей указанных субсидий, в том числе грантов в форме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субсидий»)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45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85698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Портал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предоставления мер финансовой государственной поддержки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https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://promote.budget.gov.ru/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40768"/>
            <a:ext cx="8620875" cy="53146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831"/>
            <a:ext cx="742008" cy="120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1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7917"/>
            <a:ext cx="9144000" cy="6935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  <a:latin typeface="Bookman Old Style" panose="02050604050505020204" pitchFamily="18" charset="0"/>
              </a:rPr>
              <a:t>Регистрация на </a:t>
            </a:r>
            <a:r>
              <a:rPr lang="ru-RU" sz="40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Портале</a:t>
            </a:r>
          </a:p>
          <a:p>
            <a:pPr algn="ctr"/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происходит </a:t>
            </a:r>
            <a:r>
              <a:rPr lang="ru-RU" sz="31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1 раз</a:t>
            </a:r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, выполняется </a:t>
            </a:r>
            <a:r>
              <a:rPr lang="ru-RU" sz="3100" dirty="0">
                <a:solidFill>
                  <a:srgbClr val="C00000"/>
                </a:solidFill>
                <a:latin typeface="Bookman Old Style" panose="02050604050505020204" pitchFamily="18" charset="0"/>
              </a:rPr>
              <a:t>автоматически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 при первом </a:t>
            </a:r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входе </a:t>
            </a:r>
          </a:p>
          <a:p>
            <a:pPr algn="ctr">
              <a:lnSpc>
                <a:spcPts val="3000"/>
              </a:lnSpc>
              <a:spcBef>
                <a:spcPts val="2000"/>
              </a:spcBef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Для 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авторизации на Портале 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необходимо: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иметь </a:t>
            </a:r>
            <a:r>
              <a:rPr lang="ru-RU" sz="3000" dirty="0">
                <a:solidFill>
                  <a:srgbClr val="C00000"/>
                </a:solidFill>
                <a:latin typeface="Bookman Old Style" panose="02050604050505020204" pitchFamily="18" charset="0"/>
              </a:rPr>
              <a:t>личный кабинет 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на портале </a:t>
            </a:r>
            <a:r>
              <a:rPr lang="ru-RU" sz="3000" dirty="0" err="1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Госуслуг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Иметь усиленную квалифицированная электронная подпись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ри 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первом входе на Портал посредством авторизации через </a:t>
            </a:r>
            <a:r>
              <a:rPr lang="ru-RU" sz="3000" dirty="0" err="1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Госуслуги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требуется 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предоставить </a:t>
            </a:r>
            <a:r>
              <a:rPr lang="ru-RU" sz="3000" dirty="0">
                <a:solidFill>
                  <a:srgbClr val="C00000"/>
                </a:solidFill>
                <a:latin typeface="Bookman Old Style" panose="02050604050505020204" pitchFamily="18" charset="0"/>
              </a:rPr>
              <a:t>права доступа к </a:t>
            </a:r>
            <a:r>
              <a:rPr lang="ru-RU" sz="30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учетной </a:t>
            </a:r>
            <a:r>
              <a:rPr lang="ru-RU" sz="3000" dirty="0">
                <a:solidFill>
                  <a:srgbClr val="C00000"/>
                </a:solidFill>
                <a:latin typeface="Bookman Old Style" panose="02050604050505020204" pitchFamily="18" charset="0"/>
              </a:rPr>
              <a:t>записи 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системе «Электронный бюджет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»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дать </a:t>
            </a:r>
            <a:r>
              <a:rPr lang="ru-RU" sz="3000" dirty="0">
                <a:solidFill>
                  <a:srgbClr val="C00000"/>
                </a:solidFill>
                <a:latin typeface="Bookman Old Style" panose="02050604050505020204" pitchFamily="18" charset="0"/>
              </a:rPr>
              <a:t>согласие 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на обработку персональных 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данных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831"/>
            <a:ext cx="742008" cy="120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40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40" y="109448"/>
            <a:ext cx="8449265" cy="641589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831"/>
            <a:ext cx="742008" cy="120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5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831"/>
            <a:ext cx="742008" cy="120848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116632"/>
            <a:ext cx="8856984" cy="6211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      </a:t>
            </a: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В Пермском муниципальном округе </a:t>
            </a:r>
            <a:b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    через Портал будут осуществляться конкурсные отборы на предоставление:</a:t>
            </a:r>
          </a:p>
          <a:p>
            <a:pPr marL="457200" indent="-457200">
              <a:lnSpc>
                <a:spcPts val="3600"/>
              </a:lnSpc>
              <a:spcBef>
                <a:spcPts val="2000"/>
              </a:spcBef>
              <a:buFont typeface="Wingdings" panose="05000000000000000000" pitchFamily="2" charset="2"/>
              <a:buChar char="q"/>
            </a:pP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с</a:t>
            </a: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убсидий </a:t>
            </a: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субъектам малого и среднего предпринимательства </a:t>
            </a: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(далее – МСП) на </a:t>
            </a: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возмещение затрат на проведение </a:t>
            </a:r>
            <a:r>
              <a:rPr lang="ru-RU" sz="3350" dirty="0">
                <a:solidFill>
                  <a:srgbClr val="C0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сертификации </a:t>
            </a: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продукции, товаров (работ, услуг) и(или) </a:t>
            </a:r>
            <a:r>
              <a:rPr lang="ru-RU" sz="3350" dirty="0">
                <a:solidFill>
                  <a:srgbClr val="C0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классификации</a:t>
            </a: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гостиниц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субсидий </a:t>
            </a: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субъектам </a:t>
            </a: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МСП </a:t>
            </a: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на возмещение затрат на участие в </a:t>
            </a:r>
            <a:r>
              <a:rPr lang="ru-RU" sz="3350" dirty="0">
                <a:solidFill>
                  <a:srgbClr val="C00000"/>
                </a:solidFill>
                <a:latin typeface="Bookman Old Style" panose="02050604050505020204" pitchFamily="18" charset="0"/>
              </a:rPr>
              <a:t>выставках, ярмарках </a:t>
            </a:r>
            <a:r>
              <a:rPr lang="ru-RU" sz="335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субъектов </a:t>
            </a:r>
            <a:r>
              <a:rPr lang="ru-RU" sz="33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МСП</a:t>
            </a:r>
            <a:endParaRPr lang="ru-RU" sz="335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86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79911"/>
            <a:ext cx="849694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Контакты: </a:t>
            </a:r>
          </a:p>
          <a:p>
            <a:r>
              <a:rPr lang="ru-RU" sz="3000" dirty="0">
                <a:latin typeface="Bookman Old Style" panose="02050604050505020204" pitchFamily="18" charset="0"/>
              </a:rPr>
              <a:t>Отдел развития предпринимательства и экономического анализа управления по развитию агропромышленного комплекса и предпринимательства администрации Пермского муниципального округа Пермского края </a:t>
            </a:r>
          </a:p>
          <a:p>
            <a:endParaRPr lang="ru-RU" sz="3000" dirty="0"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000" dirty="0">
                <a:latin typeface="Bookman Old Style" panose="02050604050505020204" pitchFamily="18" charset="0"/>
              </a:rPr>
              <a:t>адрес: г. Пермь, ул. 2-я </a:t>
            </a:r>
            <a:r>
              <a:rPr lang="ru-RU" sz="3000" dirty="0" err="1">
                <a:latin typeface="Bookman Old Style" panose="02050604050505020204" pitchFamily="18" charset="0"/>
              </a:rPr>
              <a:t>Казанцевская</a:t>
            </a:r>
            <a:r>
              <a:rPr lang="ru-RU" sz="3000" dirty="0">
                <a:latin typeface="Bookman Old Style" panose="02050604050505020204" pitchFamily="18" charset="0"/>
              </a:rPr>
              <a:t>, д. 7, офис 206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000" dirty="0">
                <a:latin typeface="Bookman Old Style" panose="02050604050505020204" pitchFamily="18" charset="0"/>
              </a:rPr>
              <a:t>телефон: 8 (342) 214 26 55,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000" dirty="0">
                <a:latin typeface="Bookman Old Style" panose="02050604050505020204" pitchFamily="18" charset="0"/>
              </a:rPr>
              <a:t>электронная почта: </a:t>
            </a:r>
            <a:r>
              <a:rPr lang="en-US" sz="3000" u="sng" dirty="0" err="1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torgot</a:t>
            </a:r>
            <a:r>
              <a:rPr lang="ru-RU" sz="3000" u="sng" dirty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@</a:t>
            </a:r>
            <a:r>
              <a:rPr lang="en-US" sz="3000" u="sng" dirty="0" err="1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permsky</a:t>
            </a:r>
            <a:r>
              <a:rPr lang="ru-RU" sz="3000" u="sng" dirty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.</a:t>
            </a:r>
            <a:r>
              <a:rPr lang="en-US" sz="3000" u="sng" dirty="0" err="1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permkrai</a:t>
            </a:r>
            <a:r>
              <a:rPr lang="ru-RU" sz="3000" u="sng" dirty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.</a:t>
            </a:r>
            <a:r>
              <a:rPr lang="en-US" sz="3000" u="sng" dirty="0" err="1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hlinkClick r:id="rId2"/>
              </a:rPr>
              <a:t>ru</a:t>
            </a:r>
            <a:endParaRPr lang="ru-RU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31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060848"/>
            <a:ext cx="8098159" cy="1500187"/>
          </a:xfrm>
        </p:spPr>
        <p:txBody>
          <a:bodyPr>
            <a:normAutofit/>
          </a:bodyPr>
          <a:lstStyle/>
          <a:p>
            <a:r>
              <a:rPr lang="ru-RU" sz="5000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Спасибо за внимание!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6" y="-18256"/>
            <a:ext cx="724196" cy="106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46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24248</TotalTime>
  <Words>352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torg-1</dc:creator>
  <cp:lastModifiedBy>Татьяна</cp:lastModifiedBy>
  <cp:revision>334</cp:revision>
  <cp:lastPrinted>2024-08-27T07:57:01Z</cp:lastPrinted>
  <dcterms:created xsi:type="dcterms:W3CDTF">2018-02-09T09:00:15Z</dcterms:created>
  <dcterms:modified xsi:type="dcterms:W3CDTF">2025-03-25T07:01:56Z</dcterms:modified>
</cp:coreProperties>
</file>